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4"/>
  </p:notesMasterIdLst>
  <p:sldIdLst>
    <p:sldId id="256" r:id="rId5"/>
    <p:sldId id="266" r:id="rId6"/>
    <p:sldId id="261" r:id="rId7"/>
    <p:sldId id="263" r:id="rId8"/>
    <p:sldId id="264" r:id="rId9"/>
    <p:sldId id="262" r:id="rId10"/>
    <p:sldId id="257" r:id="rId11"/>
    <p:sldId id="265" r:id="rId12"/>
    <p:sldId id="25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639189-3874-4DAC-B455-8101F4B449B6}" v="3" dt="2026-05-25T07:39:19.5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8" autoAdjust="0"/>
    <p:restoredTop sz="73801" autoAdjust="0"/>
  </p:normalViewPr>
  <p:slideViewPr>
    <p:cSldViewPr snapToGrid="0">
      <p:cViewPr varScale="1">
        <p:scale>
          <a:sx n="78" d="100"/>
          <a:sy n="78" d="100"/>
        </p:scale>
        <p:origin x="1788"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cy Levett-Jones" userId="f15cb44b-6991-4089-b606-1d4f68a5cc99" providerId="ADAL" clId="{D0993761-B27F-4634-8035-5D383542B020}"/>
    <pc:docChg chg="custSel delSld modSld">
      <pc:chgData name="Tracy Levett-Jones" userId="f15cb44b-6991-4089-b606-1d4f68a5cc99" providerId="ADAL" clId="{D0993761-B27F-4634-8035-5D383542B020}" dt="2026-05-25T07:39:28.316" v="69" actId="207"/>
      <pc:docMkLst>
        <pc:docMk/>
      </pc:docMkLst>
      <pc:sldChg chg="modSp mod">
        <pc:chgData name="Tracy Levett-Jones" userId="f15cb44b-6991-4089-b606-1d4f68a5cc99" providerId="ADAL" clId="{D0993761-B27F-4634-8035-5D383542B020}" dt="2026-05-25T07:34:19.496" v="42" actId="404"/>
        <pc:sldMkLst>
          <pc:docMk/>
          <pc:sldMk cId="190763904" sldId="257"/>
        </pc:sldMkLst>
        <pc:spChg chg="mod">
          <ac:chgData name="Tracy Levett-Jones" userId="f15cb44b-6991-4089-b606-1d4f68a5cc99" providerId="ADAL" clId="{D0993761-B27F-4634-8035-5D383542B020}" dt="2026-05-25T07:34:19.496" v="42" actId="404"/>
          <ac:spMkLst>
            <pc:docMk/>
            <pc:sldMk cId="190763904" sldId="257"/>
            <ac:spMk id="4" creationId="{9935E454-39D5-47AF-B764-C62447F662DF}"/>
          </ac:spMkLst>
        </pc:spChg>
      </pc:sldChg>
      <pc:sldChg chg="modSp mod">
        <pc:chgData name="Tracy Levett-Jones" userId="f15cb44b-6991-4089-b606-1d4f68a5cc99" providerId="ADAL" clId="{D0993761-B27F-4634-8035-5D383542B020}" dt="2026-05-25T07:35:08.706" v="65" actId="313"/>
        <pc:sldMkLst>
          <pc:docMk/>
          <pc:sldMk cId="226482314" sldId="258"/>
        </pc:sldMkLst>
        <pc:spChg chg="mod">
          <ac:chgData name="Tracy Levett-Jones" userId="f15cb44b-6991-4089-b606-1d4f68a5cc99" providerId="ADAL" clId="{D0993761-B27F-4634-8035-5D383542B020}" dt="2026-05-25T07:35:08.706" v="65" actId="313"/>
          <ac:spMkLst>
            <pc:docMk/>
            <pc:sldMk cId="226482314" sldId="258"/>
            <ac:spMk id="4" creationId="{9935E454-39D5-47AF-B764-C62447F662DF}"/>
          </ac:spMkLst>
        </pc:spChg>
      </pc:sldChg>
      <pc:sldChg chg="modSp mod">
        <pc:chgData name="Tracy Levett-Jones" userId="f15cb44b-6991-4089-b606-1d4f68a5cc99" providerId="ADAL" clId="{D0993761-B27F-4634-8035-5D383542B020}" dt="2026-05-25T07:33:43.388" v="35"/>
        <pc:sldMkLst>
          <pc:docMk/>
          <pc:sldMk cId="3838552903" sldId="262"/>
        </pc:sldMkLst>
        <pc:spChg chg="mod">
          <ac:chgData name="Tracy Levett-Jones" userId="f15cb44b-6991-4089-b606-1d4f68a5cc99" providerId="ADAL" clId="{D0993761-B27F-4634-8035-5D383542B020}" dt="2026-05-25T07:33:02.333" v="31" actId="20577"/>
          <ac:spMkLst>
            <pc:docMk/>
            <pc:sldMk cId="3838552903" sldId="262"/>
            <ac:spMk id="3" creationId="{9F579EBA-0CC4-47AF-A30A-984383BF471A}"/>
          </ac:spMkLst>
        </pc:spChg>
        <pc:spChg chg="mod">
          <ac:chgData name="Tracy Levett-Jones" userId="f15cb44b-6991-4089-b606-1d4f68a5cc99" providerId="ADAL" clId="{D0993761-B27F-4634-8035-5D383542B020}" dt="2026-05-25T07:33:43.388" v="35"/>
          <ac:spMkLst>
            <pc:docMk/>
            <pc:sldMk cId="3838552903" sldId="262"/>
            <ac:spMk id="4" creationId="{9935E454-39D5-47AF-B764-C62447F662DF}"/>
          </ac:spMkLst>
        </pc:spChg>
      </pc:sldChg>
      <pc:sldChg chg="modSp mod">
        <pc:chgData name="Tracy Levett-Jones" userId="f15cb44b-6991-4089-b606-1d4f68a5cc99" providerId="ADAL" clId="{D0993761-B27F-4634-8035-5D383542B020}" dt="2026-05-25T07:32:13.136" v="9" actId="21"/>
        <pc:sldMkLst>
          <pc:docMk/>
          <pc:sldMk cId="1071736091" sldId="263"/>
        </pc:sldMkLst>
        <pc:spChg chg="mod">
          <ac:chgData name="Tracy Levett-Jones" userId="f15cb44b-6991-4089-b606-1d4f68a5cc99" providerId="ADAL" clId="{D0993761-B27F-4634-8035-5D383542B020}" dt="2026-05-25T07:32:13.136" v="9" actId="21"/>
          <ac:spMkLst>
            <pc:docMk/>
            <pc:sldMk cId="1071736091" sldId="263"/>
            <ac:spMk id="4" creationId="{9935E454-39D5-47AF-B764-C62447F662DF}"/>
          </ac:spMkLst>
        </pc:spChg>
      </pc:sldChg>
      <pc:sldChg chg="modSp mod">
        <pc:chgData name="Tracy Levett-Jones" userId="f15cb44b-6991-4089-b606-1d4f68a5cc99" providerId="ADAL" clId="{D0993761-B27F-4634-8035-5D383542B020}" dt="2026-05-25T07:39:28.316" v="69" actId="207"/>
        <pc:sldMkLst>
          <pc:docMk/>
          <pc:sldMk cId="2634027269" sldId="264"/>
        </pc:sldMkLst>
        <pc:spChg chg="mod">
          <ac:chgData name="Tracy Levett-Jones" userId="f15cb44b-6991-4089-b606-1d4f68a5cc99" providerId="ADAL" clId="{D0993761-B27F-4634-8035-5D383542B020}" dt="2026-05-25T07:39:28.316" v="69" actId="207"/>
          <ac:spMkLst>
            <pc:docMk/>
            <pc:sldMk cId="2634027269" sldId="264"/>
            <ac:spMk id="4" creationId="{9935E454-39D5-47AF-B764-C62447F662DF}"/>
          </ac:spMkLst>
        </pc:spChg>
      </pc:sldChg>
      <pc:sldChg chg="del">
        <pc:chgData name="Tracy Levett-Jones" userId="f15cb44b-6991-4089-b606-1d4f68a5cc99" providerId="ADAL" clId="{D0993761-B27F-4634-8035-5D383542B020}" dt="2026-05-25T07:35:33.711" v="66" actId="47"/>
        <pc:sldMkLst>
          <pc:docMk/>
          <pc:sldMk cId="22828227" sldId="2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FA6E08-5B2F-4B94-ADE1-A9DCDEA436C7}" type="datetimeFigureOut">
              <a:rPr lang="en-AU" smtClean="0"/>
              <a:t>25/05/2026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3999B9-E2B6-430D-8598-95CE9728A533}" type="slidenum">
              <a:rPr lang="en-AU" smtClean="0"/>
              <a:t>‹#›</a:t>
            </a:fld>
            <a:endParaRPr lang="en-AU"/>
          </a:p>
        </p:txBody>
      </p:sp>
    </p:spTree>
    <p:extLst>
      <p:ext uri="{BB962C8B-B14F-4D97-AF65-F5344CB8AC3E}">
        <p14:creationId xmlns:p14="http://schemas.microsoft.com/office/powerpoint/2010/main" val="272297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33999B9-E2B6-430D-8598-95CE9728A533}" type="slidenum">
              <a:rPr lang="en-AU" smtClean="0"/>
              <a:t>6</a:t>
            </a:fld>
            <a:endParaRPr lang="en-AU"/>
          </a:p>
        </p:txBody>
      </p:sp>
    </p:spTree>
    <p:extLst>
      <p:ext uri="{BB962C8B-B14F-4D97-AF65-F5344CB8AC3E}">
        <p14:creationId xmlns:p14="http://schemas.microsoft.com/office/powerpoint/2010/main" val="378611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33999B9-E2B6-430D-8598-95CE9728A533}" type="slidenum">
              <a:rPr lang="en-AU" smtClean="0"/>
              <a:t>7</a:t>
            </a:fld>
            <a:endParaRPr lang="en-AU"/>
          </a:p>
        </p:txBody>
      </p:sp>
    </p:spTree>
    <p:extLst>
      <p:ext uri="{BB962C8B-B14F-4D97-AF65-F5344CB8AC3E}">
        <p14:creationId xmlns:p14="http://schemas.microsoft.com/office/powerpoint/2010/main" val="153602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b="1" kern="1200" dirty="0">
                <a:solidFill>
                  <a:schemeClr val="tx1"/>
                </a:solidFill>
                <a:effectLst/>
                <a:latin typeface="+mn-lt"/>
                <a:ea typeface="+mn-ea"/>
                <a:cs typeface="+mn-cs"/>
              </a:rPr>
              <a:t>Staff = available personnel (healthcare staff, local authorities, emergency workers and community members) </a:t>
            </a:r>
            <a:r>
              <a:rPr lang="en-AU" sz="1200" kern="1200" dirty="0">
                <a:solidFill>
                  <a:schemeClr val="tx1"/>
                </a:solidFill>
                <a:effectLst/>
                <a:latin typeface="+mn-lt"/>
                <a:ea typeface="+mn-ea"/>
                <a:cs typeface="+mn-cs"/>
              </a:rPr>
              <a:t>– Discuss staff or human resources called on during the simulation. Advice with regards to planning staffing and support for future extreme weather events?</a:t>
            </a:r>
          </a:p>
          <a:p>
            <a:pPr lvl="0"/>
            <a:r>
              <a:rPr lang="en-AU" sz="1200" b="1" kern="1200" dirty="0">
                <a:solidFill>
                  <a:schemeClr val="tx1"/>
                </a:solidFill>
                <a:effectLst/>
                <a:latin typeface="+mn-lt"/>
                <a:ea typeface="+mn-ea"/>
                <a:cs typeface="+mn-cs"/>
              </a:rPr>
              <a:t>Stuff = supplies and equipment </a:t>
            </a:r>
            <a:r>
              <a:rPr lang="en-AU" sz="1200" kern="1200" dirty="0">
                <a:solidFill>
                  <a:schemeClr val="tx1"/>
                </a:solidFill>
                <a:effectLst/>
                <a:latin typeface="+mn-lt"/>
                <a:ea typeface="+mn-ea"/>
                <a:cs typeface="+mn-cs"/>
              </a:rPr>
              <a:t>– Discuss what was available vs what was needed. Advice with regards to planning supplies and equipment for future extreme weather events?</a:t>
            </a:r>
          </a:p>
          <a:p>
            <a:pPr lvl="0"/>
            <a:r>
              <a:rPr lang="en-AU" sz="1200" b="1" kern="1200" dirty="0">
                <a:solidFill>
                  <a:schemeClr val="tx1"/>
                </a:solidFill>
                <a:effectLst/>
                <a:latin typeface="+mn-lt"/>
                <a:ea typeface="+mn-ea"/>
                <a:cs typeface="+mn-cs"/>
              </a:rPr>
              <a:t>Space = facilities and infrastructure </a:t>
            </a:r>
            <a:r>
              <a:rPr lang="en-AU" sz="1200" kern="1200" dirty="0">
                <a:solidFill>
                  <a:schemeClr val="tx1"/>
                </a:solidFill>
                <a:effectLst/>
                <a:latin typeface="+mn-lt"/>
                <a:ea typeface="+mn-ea"/>
                <a:cs typeface="+mn-cs"/>
              </a:rPr>
              <a:t>– Discuss the suitability of the facilities and infrastructure in the scenarios and the challenges. Advice with regards to planning facilities and infrastructure for future extreme weather events?</a:t>
            </a:r>
          </a:p>
          <a:p>
            <a:pPr lvl="0"/>
            <a:r>
              <a:rPr lang="en-AU" sz="1200" b="1" kern="1200" dirty="0">
                <a:solidFill>
                  <a:schemeClr val="tx1"/>
                </a:solidFill>
                <a:effectLst/>
                <a:latin typeface="+mn-lt"/>
                <a:ea typeface="+mn-ea"/>
                <a:cs typeface="+mn-cs"/>
              </a:rPr>
              <a:t>Systems = policies and processes (when appropriate/available) </a:t>
            </a:r>
            <a:r>
              <a:rPr lang="en-AU" sz="1200" kern="1200" dirty="0">
                <a:solidFill>
                  <a:schemeClr val="tx1"/>
                </a:solidFill>
                <a:effectLst/>
                <a:latin typeface="+mn-lt"/>
                <a:ea typeface="+mn-ea"/>
                <a:cs typeface="+mn-cs"/>
              </a:rPr>
              <a:t>– Discuss any policies, processes, guidelines etc that were used to guide the simulation and were they helpful. Advice for planning with regards to policies and processes for future extreme weather events?</a:t>
            </a:r>
          </a:p>
          <a:p>
            <a:pPr lvl="0"/>
            <a:r>
              <a:rPr lang="en-AU" sz="1200" b="1" kern="1200" dirty="0">
                <a:solidFill>
                  <a:schemeClr val="tx1"/>
                </a:solidFill>
                <a:effectLst/>
                <a:latin typeface="+mn-lt"/>
                <a:ea typeface="+mn-ea"/>
                <a:cs typeface="+mn-cs"/>
              </a:rPr>
              <a:t>Security = safety and support (yours and others) </a:t>
            </a:r>
            <a:r>
              <a:rPr lang="en-AU" sz="1200" kern="1200" dirty="0">
                <a:solidFill>
                  <a:schemeClr val="tx1"/>
                </a:solidFill>
                <a:effectLst/>
                <a:latin typeface="+mn-lt"/>
                <a:ea typeface="+mn-ea"/>
                <a:cs typeface="+mn-cs"/>
              </a:rPr>
              <a:t>– Discuss risks to safety or security and how this was managed. </a:t>
            </a:r>
            <a:r>
              <a:rPr lang="en-AU" sz="1200" kern="1200">
                <a:solidFill>
                  <a:schemeClr val="tx1"/>
                </a:solidFill>
                <a:effectLst/>
                <a:latin typeface="+mn-lt"/>
                <a:ea typeface="+mn-ea"/>
                <a:cs typeface="+mn-cs"/>
              </a:rPr>
              <a:t>Advice for planning with regards to safety and security for future extreme weather events?</a:t>
            </a:r>
          </a:p>
          <a:p>
            <a:endParaRPr lang="en-AU" dirty="0"/>
          </a:p>
        </p:txBody>
      </p:sp>
      <p:sp>
        <p:nvSpPr>
          <p:cNvPr id="4" name="Slide Number Placeholder 3"/>
          <p:cNvSpPr>
            <a:spLocks noGrp="1"/>
          </p:cNvSpPr>
          <p:nvPr>
            <p:ph type="sldNum" sz="quarter" idx="5"/>
          </p:nvPr>
        </p:nvSpPr>
        <p:spPr/>
        <p:txBody>
          <a:bodyPr/>
          <a:lstStyle/>
          <a:p>
            <a:fld id="{133999B9-E2B6-430D-8598-95CE9728A533}" type="slidenum">
              <a:rPr lang="en-AU" smtClean="0"/>
              <a:t>8</a:t>
            </a:fld>
            <a:endParaRPr lang="en-AU"/>
          </a:p>
        </p:txBody>
      </p:sp>
    </p:spTree>
    <p:extLst>
      <p:ext uri="{BB962C8B-B14F-4D97-AF65-F5344CB8AC3E}">
        <p14:creationId xmlns:p14="http://schemas.microsoft.com/office/powerpoint/2010/main" val="1343833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CC399846-5717-4310-B20E-B38709C1983A}"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26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4BEC7B-7C47-4DE9-9D90-95CC33C90C1C}"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65764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80B9FF2-92AC-47D8-82A8-DDFE5258877F}"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87302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62FB9-4E22-42B1-8EDC-5FE445E22349}"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771603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1770F1-BEC0-4E4E-AF89-76D0E3272319}"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753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AA1123-E7B6-4619-9405-C5F514B78289}"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138088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06EF5A7-F3F5-460B-8CD2-03D6C3544FA9}"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374994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1EFEE10-3DB2-426C-B163-E7E7B1532527}"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657405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278E5D-B77E-4A72-8BD5-52B69FB47309}"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973840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4B82D40-C566-4DAC-A3AA-5FA44C39D513}"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914707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93176D6-62AF-461E-B036-63533B18B54F}"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4027675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054D9FA2-10F9-4287-83CE-0AFE715083C6}" type="datetime1">
              <a:rPr lang="en-AU" smtClean="0"/>
              <a:t>25/05/2026</a:t>
            </a:fld>
            <a:endParaRPr lang="en-A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A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36039004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easuring Societal Vulnerability to Critical Infrastructure Failure Due to Extreme  Weather Events - Research leap">
            <a:extLst>
              <a:ext uri="{FF2B5EF4-FFF2-40B4-BE49-F238E27FC236}">
                <a16:creationId xmlns:a16="http://schemas.microsoft.com/office/drawing/2014/main" id="{4214452B-AF94-42A1-B1D7-38035DD37E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A14B375-0EE9-4DDF-985D-760DEBBE9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3960" y="0"/>
            <a:ext cx="2337657" cy="1777042"/>
          </a:xfrm>
          <a:prstGeom prst="rect">
            <a:avLst/>
          </a:prstGeom>
        </p:spPr>
      </p:pic>
      <p:sp>
        <p:nvSpPr>
          <p:cNvPr id="2" name="TextBox 1">
            <a:extLst>
              <a:ext uri="{FF2B5EF4-FFF2-40B4-BE49-F238E27FC236}">
                <a16:creationId xmlns:a16="http://schemas.microsoft.com/office/drawing/2014/main" id="{1EA5013F-A5D5-45A7-8D11-4729D6410931}"/>
              </a:ext>
            </a:extLst>
          </p:cNvPr>
          <p:cNvSpPr txBox="1"/>
          <p:nvPr/>
        </p:nvSpPr>
        <p:spPr>
          <a:xfrm>
            <a:off x="2415397" y="2636974"/>
            <a:ext cx="7030528" cy="1754326"/>
          </a:xfrm>
          <a:prstGeom prst="rect">
            <a:avLst/>
          </a:prstGeom>
          <a:noFill/>
        </p:spPr>
        <p:txBody>
          <a:bodyPr wrap="square" rtlCol="0">
            <a:spAutoFit/>
          </a:bodyPr>
          <a:lstStyle/>
          <a:p>
            <a:pPr algn="ctr"/>
            <a:r>
              <a:rPr lang="en-AU" sz="5400" b="1" dirty="0">
                <a:solidFill>
                  <a:schemeClr val="bg1"/>
                </a:solidFill>
              </a:rPr>
              <a:t>EXTREME WEATHER EVENTS SIMULATION</a:t>
            </a:r>
            <a:endParaRPr lang="en-AU" sz="5400" dirty="0">
              <a:solidFill>
                <a:schemeClr val="bg1"/>
              </a:solidFill>
            </a:endParaRPr>
          </a:p>
        </p:txBody>
      </p:sp>
      <p:sp>
        <p:nvSpPr>
          <p:cNvPr id="6" name="Slide Number Placeholder 5">
            <a:extLst>
              <a:ext uri="{FF2B5EF4-FFF2-40B4-BE49-F238E27FC236}">
                <a16:creationId xmlns:a16="http://schemas.microsoft.com/office/drawing/2014/main" id="{EAA572BA-0B3A-4CEF-A78A-04EDF7A17E59}"/>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Acknowledgement</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lnSpc>
                <a:spcPct val="100000"/>
              </a:lnSpc>
              <a:spcBef>
                <a:spcPts val="600"/>
              </a:spcBef>
              <a:spcAft>
                <a:spcPts val="600"/>
              </a:spcAft>
              <a:buNone/>
            </a:pPr>
            <a:r>
              <a:rPr lang="en-AU" dirty="0">
                <a:solidFill>
                  <a:schemeClr val="tx1"/>
                </a:solidFill>
              </a:rPr>
              <a:t>The Extreme Weather Event Simulation was developed by:</a:t>
            </a:r>
          </a:p>
          <a:p>
            <a:pPr marL="717550" indent="-352425">
              <a:lnSpc>
                <a:spcPct val="100000"/>
              </a:lnSpc>
              <a:spcBef>
                <a:spcPts val="600"/>
              </a:spcBef>
              <a:spcAft>
                <a:spcPts val="600"/>
              </a:spcAft>
            </a:pPr>
            <a:r>
              <a:rPr lang="en-AU" dirty="0">
                <a:solidFill>
                  <a:schemeClr val="tx1"/>
                </a:solidFill>
              </a:rPr>
              <a:t>Distinguished Professor Tracy Levett-Jones, University of Technology Sydney</a:t>
            </a:r>
          </a:p>
          <a:p>
            <a:pPr marL="717550" indent="-352425">
              <a:lnSpc>
                <a:spcPct val="100000"/>
              </a:lnSpc>
              <a:spcBef>
                <a:spcPts val="600"/>
              </a:spcBef>
              <a:spcAft>
                <a:spcPts val="600"/>
              </a:spcAft>
            </a:pPr>
            <a:r>
              <a:rPr lang="en-AU" dirty="0">
                <a:solidFill>
                  <a:schemeClr val="tx1"/>
                </a:solidFill>
              </a:rPr>
              <a:t>Associate Professor Aletha Ward, University of Southern Queensland</a:t>
            </a:r>
          </a:p>
          <a:p>
            <a:pPr marL="717550" indent="-352425">
              <a:lnSpc>
                <a:spcPct val="100000"/>
              </a:lnSpc>
              <a:spcBef>
                <a:spcPts val="600"/>
              </a:spcBef>
              <a:spcAft>
                <a:spcPts val="600"/>
              </a:spcAft>
            </a:pPr>
            <a:r>
              <a:rPr lang="en-AU" dirty="0">
                <a:solidFill>
                  <a:schemeClr val="tx1"/>
                </a:solidFill>
              </a:rPr>
              <a:t>James Bonnamy, Monash University.</a:t>
            </a:r>
          </a:p>
          <a:p>
            <a:pPr marL="45720" indent="0">
              <a:lnSpc>
                <a:spcPct val="100000"/>
              </a:lnSpc>
              <a:spcBef>
                <a:spcPts val="600"/>
              </a:spcBef>
              <a:spcAft>
                <a:spcPts val="600"/>
              </a:spcAft>
              <a:buNone/>
            </a:pPr>
            <a:r>
              <a:rPr lang="en-AU" dirty="0">
                <a:solidFill>
                  <a:schemeClr val="tx1"/>
                </a:solidFill>
              </a:rPr>
              <a:t>Tracy, Aletha and James are members of the Planetary Health Collaborative for Nurses &amp; Midwives.  For more information  about the Collaborative access this QR code:</a:t>
            </a:r>
          </a:p>
          <a:p>
            <a:pPr marL="45720" indent="0">
              <a:buNone/>
            </a:pPr>
            <a:endParaRPr lang="en-AU" dirty="0"/>
          </a:p>
        </p:txBody>
      </p:sp>
      <p:pic>
        <p:nvPicPr>
          <p:cNvPr id="5" name="Picture 4">
            <a:extLst>
              <a:ext uri="{FF2B5EF4-FFF2-40B4-BE49-F238E27FC236}">
                <a16:creationId xmlns:a16="http://schemas.microsoft.com/office/drawing/2014/main" id="{33B8DE1E-AF48-40D9-BC86-7CE654E0D9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1929" y="280358"/>
            <a:ext cx="2337657" cy="1777042"/>
          </a:xfrm>
          <a:prstGeom prst="rect">
            <a:avLst/>
          </a:prstGeom>
        </p:spPr>
      </p:pic>
      <p:pic>
        <p:nvPicPr>
          <p:cNvPr id="6" name="Picture 5">
            <a:extLst>
              <a:ext uri="{FF2B5EF4-FFF2-40B4-BE49-F238E27FC236}">
                <a16:creationId xmlns:a16="http://schemas.microsoft.com/office/drawing/2014/main" id="{0E681C2A-A04F-4E1D-86FD-6BCB70DA0A73}"/>
              </a:ext>
            </a:extLst>
          </p:cNvPr>
          <p:cNvPicPr>
            <a:picLocks noChangeAspect="1"/>
          </p:cNvPicPr>
          <p:nvPr/>
        </p:nvPicPr>
        <p:blipFill>
          <a:blip r:embed="rId3"/>
          <a:stretch>
            <a:fillRect/>
          </a:stretch>
        </p:blipFill>
        <p:spPr>
          <a:xfrm>
            <a:off x="10112219" y="4727227"/>
            <a:ext cx="1497367" cy="1861726"/>
          </a:xfrm>
          <a:prstGeom prst="rect">
            <a:avLst/>
          </a:prstGeom>
        </p:spPr>
      </p:pic>
      <p:sp>
        <p:nvSpPr>
          <p:cNvPr id="2" name="Slide Number Placeholder 1">
            <a:extLst>
              <a:ext uri="{FF2B5EF4-FFF2-40B4-BE49-F238E27FC236}">
                <a16:creationId xmlns:a16="http://schemas.microsoft.com/office/drawing/2014/main" id="{B67592C5-BDAF-48A9-8719-C91471494323}"/>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1926266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1143000" y="2057400"/>
            <a:ext cx="9872871" cy="4418814"/>
          </a:xfrm>
        </p:spPr>
        <p:txBody>
          <a:bodyPr>
            <a:normAutofit fontScale="62500" lnSpcReduction="20000"/>
          </a:bodyPr>
          <a:lstStyle/>
          <a:p>
            <a:pPr>
              <a:lnSpc>
                <a:spcPct val="120000"/>
              </a:lnSpc>
              <a:spcAft>
                <a:spcPts val="2400"/>
              </a:spcAft>
            </a:pPr>
            <a:r>
              <a:rPr lang="en-AU" sz="4200" dirty="0">
                <a:solidFill>
                  <a:schemeClr val="tx1"/>
                </a:solidFill>
              </a:rPr>
              <a:t>The World Health Organization has described climate change as the greatest threat to public health in the 21st Century. </a:t>
            </a:r>
          </a:p>
          <a:p>
            <a:pPr>
              <a:lnSpc>
                <a:spcPct val="120000"/>
              </a:lnSpc>
              <a:spcAft>
                <a:spcPts val="2400"/>
              </a:spcAft>
            </a:pPr>
            <a:r>
              <a:rPr lang="en-AU" sz="4200" dirty="0">
                <a:solidFill>
                  <a:schemeClr val="tx1"/>
                </a:solidFill>
              </a:rPr>
              <a:t>Australians are already feeling the effects of a warming planet with more frequent and intense heatwaves, unprecedented droughts, fires and floods.</a:t>
            </a:r>
          </a:p>
          <a:p>
            <a:pPr>
              <a:lnSpc>
                <a:spcPct val="120000"/>
              </a:lnSpc>
              <a:spcAft>
                <a:spcPts val="2400"/>
              </a:spcAft>
            </a:pPr>
            <a:r>
              <a:rPr lang="en-AU" sz="4200" dirty="0">
                <a:solidFill>
                  <a:schemeClr val="tx1"/>
                </a:solidFill>
              </a:rPr>
              <a:t> Illness, injury, distress and death are just a few of the impacts of extreme weather events on people’s health and well-being.</a:t>
            </a:r>
          </a:p>
          <a:p>
            <a:endParaRPr lang="en-AU" i="1" dirty="0"/>
          </a:p>
          <a:p>
            <a:endParaRPr lang="en-AU" i="1" dirty="0"/>
          </a:p>
          <a:p>
            <a:endParaRPr lang="en-AU" dirty="0"/>
          </a:p>
        </p:txBody>
      </p:sp>
      <p:sp>
        <p:nvSpPr>
          <p:cNvPr id="2" name="Slide Number Placeholder 1">
            <a:extLst>
              <a:ext uri="{FF2B5EF4-FFF2-40B4-BE49-F238E27FC236}">
                <a16:creationId xmlns:a16="http://schemas.microsoft.com/office/drawing/2014/main" id="{3F62F3CA-7DAC-483A-98B9-A238980E1445}"/>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128915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a:lnSpc>
                <a:spcPct val="110000"/>
              </a:lnSpc>
            </a:pPr>
            <a:r>
              <a:rPr lang="en-AU" dirty="0">
                <a:solidFill>
                  <a:schemeClr val="tx1"/>
                </a:solidFill>
              </a:rPr>
              <a:t>55% of Australian healthcare professionals report that their workplaces have been affected by an extreme weather events. </a:t>
            </a:r>
          </a:p>
          <a:p>
            <a:pPr>
              <a:lnSpc>
                <a:spcPct val="110000"/>
              </a:lnSpc>
            </a:pPr>
            <a:r>
              <a:rPr lang="en-AU" dirty="0">
                <a:solidFill>
                  <a:schemeClr val="tx1"/>
                </a:solidFill>
              </a:rPr>
              <a:t>The International Council of Nurses states that: </a:t>
            </a:r>
          </a:p>
          <a:p>
            <a:pPr marL="45720" indent="0" algn="ctr">
              <a:lnSpc>
                <a:spcPct val="110000"/>
              </a:lnSpc>
              <a:buNone/>
            </a:pPr>
            <a:r>
              <a:rPr lang="en-AU" b="1" dirty="0">
                <a:solidFill>
                  <a:srgbClr val="3333FF"/>
                </a:solidFill>
              </a:rPr>
              <a:t>‘</a:t>
            </a:r>
            <a:r>
              <a:rPr lang="en-AU" b="1" i="1" dirty="0">
                <a:solidFill>
                  <a:srgbClr val="3333FF"/>
                </a:solidFill>
              </a:rPr>
              <a:t>Nurses can make a powerful contribution to both mitigate climate change and to support people and communities to adapt to its impacts. Leadership from nurses to build climate resilient healthcare systems is critical.</a:t>
            </a:r>
            <a:r>
              <a:rPr lang="en-AU" b="1" dirty="0">
                <a:solidFill>
                  <a:srgbClr val="3333FF"/>
                </a:solidFill>
              </a:rPr>
              <a:t>’</a:t>
            </a:r>
            <a:endParaRPr lang="en-AU" b="1" dirty="0">
              <a:solidFill>
                <a:schemeClr val="tx1"/>
              </a:solidFill>
            </a:endParaRPr>
          </a:p>
          <a:p>
            <a:endParaRPr lang="en-AU" dirty="0">
              <a:solidFill>
                <a:schemeClr val="tx1"/>
              </a:solidFill>
            </a:endParaRPr>
          </a:p>
          <a:p>
            <a:endParaRPr lang="en-AU" dirty="0"/>
          </a:p>
        </p:txBody>
      </p:sp>
      <p:sp>
        <p:nvSpPr>
          <p:cNvPr id="2" name="Slide Number Placeholder 1">
            <a:extLst>
              <a:ext uri="{FF2B5EF4-FFF2-40B4-BE49-F238E27FC236}">
                <a16:creationId xmlns:a16="http://schemas.microsoft.com/office/drawing/2014/main" id="{D7EFFBF1-052A-416C-879F-8EF25DA223E4}"/>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071736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Learning Outcomes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1143000" y="2057399"/>
            <a:ext cx="9872871" cy="4531553"/>
          </a:xfrm>
        </p:spPr>
        <p:txBody>
          <a:bodyPr>
            <a:normAutofit lnSpcReduction="10000"/>
          </a:bodyPr>
          <a:lstStyle/>
          <a:p>
            <a:pPr marL="45720" indent="0">
              <a:buNone/>
            </a:pPr>
            <a:r>
              <a:rPr lang="en-AU" b="1" dirty="0">
                <a:solidFill>
                  <a:srgbClr val="3333FF"/>
                </a:solidFill>
              </a:rPr>
              <a:t>Completion of this table-top simulation will enable  learners to:</a:t>
            </a:r>
          </a:p>
          <a:p>
            <a:pPr lvl="0"/>
            <a:r>
              <a:rPr lang="en-AU" sz="2000" dirty="0">
                <a:solidFill>
                  <a:schemeClr val="tx1"/>
                </a:solidFill>
              </a:rPr>
              <a:t>Explore how extreme weather events can affect individuals, healthcare infrastructure, resources and clinical care.</a:t>
            </a:r>
          </a:p>
          <a:p>
            <a:pPr lvl="0"/>
            <a:r>
              <a:rPr lang="en-AU" sz="2000" dirty="0">
                <a:solidFill>
                  <a:schemeClr val="tx1"/>
                </a:solidFill>
              </a:rPr>
              <a:t>Develop skills in assessment, prioritisation and decision-making while in challenging situations.</a:t>
            </a:r>
          </a:p>
          <a:p>
            <a:pPr lvl="0"/>
            <a:r>
              <a:rPr lang="en-AU" sz="2000" dirty="0">
                <a:solidFill>
                  <a:schemeClr val="tx1"/>
                </a:solidFill>
              </a:rPr>
              <a:t>Adapt teamwork and communication skills to ensure a coordinated and efficient response during crises.</a:t>
            </a:r>
          </a:p>
          <a:p>
            <a:pPr lvl="0"/>
            <a:r>
              <a:rPr lang="en-AU" sz="2000" dirty="0">
                <a:solidFill>
                  <a:schemeClr val="tx1"/>
                </a:solidFill>
              </a:rPr>
              <a:t>Advise colleagues, healthcare organisations and communities on preparing for extreme weather events.</a:t>
            </a:r>
          </a:p>
          <a:p>
            <a:r>
              <a:rPr lang="en-AU" sz="2000" dirty="0">
                <a:solidFill>
                  <a:schemeClr val="tx1"/>
                </a:solidFill>
              </a:rPr>
              <a:t>Reflect, identify key lessons learned, and apply these insights to real-world situations.</a:t>
            </a:r>
          </a:p>
          <a:p>
            <a:pPr marL="45720" indent="0">
              <a:buNone/>
            </a:pPr>
            <a:endParaRPr lang="en-AU" sz="2000" b="1" dirty="0">
              <a:solidFill>
                <a:schemeClr val="tx1"/>
              </a:solidFill>
            </a:endParaRPr>
          </a:p>
          <a:p>
            <a:pPr marL="45720" indent="0">
              <a:buNone/>
            </a:pPr>
            <a:r>
              <a:rPr lang="en-AU" sz="2000" b="1" i="1" dirty="0">
                <a:solidFill>
                  <a:schemeClr val="tx1"/>
                </a:solidFill>
              </a:rPr>
              <a:t>Note: </a:t>
            </a:r>
            <a:r>
              <a:rPr lang="en-AU" i="1" dirty="0">
                <a:solidFill>
                  <a:schemeClr val="tx1"/>
                </a:solidFill>
              </a:rPr>
              <a:t>The six scenarios profiled in this simulation are informed by actual events.</a:t>
            </a:r>
            <a:endParaRPr lang="en-AU" sz="2000" dirty="0">
              <a:solidFill>
                <a:schemeClr val="tx1"/>
              </a:solidFill>
            </a:endParaRPr>
          </a:p>
        </p:txBody>
      </p:sp>
      <p:sp>
        <p:nvSpPr>
          <p:cNvPr id="2" name="Slide Number Placeholder 1">
            <a:extLst>
              <a:ext uri="{FF2B5EF4-FFF2-40B4-BE49-F238E27FC236}">
                <a16:creationId xmlns:a16="http://schemas.microsoft.com/office/drawing/2014/main" id="{A0BE666C-2976-448E-AD02-DE5F00FC2EA2}"/>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63402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Instructions for learners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1143000" y="2057399"/>
            <a:ext cx="9872871" cy="4531554"/>
          </a:xfrm>
        </p:spPr>
        <p:txBody>
          <a:bodyPr>
            <a:normAutofit fontScale="55000" lnSpcReduction="20000"/>
          </a:bodyPr>
          <a:lstStyle/>
          <a:p>
            <a:pPr lvl="0">
              <a:lnSpc>
                <a:spcPct val="120000"/>
              </a:lnSpc>
            </a:pPr>
            <a:r>
              <a:rPr lang="en-AU" sz="2600" dirty="0">
                <a:solidFill>
                  <a:schemeClr val="tx1"/>
                </a:solidFill>
              </a:rPr>
              <a:t>This simulation will be conducted as a ‘table-top’ group-based simulation activity. </a:t>
            </a:r>
          </a:p>
          <a:p>
            <a:pPr lvl="0">
              <a:lnSpc>
                <a:spcPct val="120000"/>
              </a:lnSpc>
            </a:pPr>
            <a:r>
              <a:rPr lang="en-AU" sz="2600" dirty="0">
                <a:solidFill>
                  <a:schemeClr val="tx1"/>
                </a:solidFill>
              </a:rPr>
              <a:t>Form into six groups. Each group will have a pack of cards that profiles a different extreme weather event. </a:t>
            </a:r>
          </a:p>
          <a:p>
            <a:pPr lvl="0">
              <a:lnSpc>
                <a:spcPct val="120000"/>
              </a:lnSpc>
            </a:pPr>
            <a:r>
              <a:rPr lang="en-AU" sz="2600" dirty="0">
                <a:solidFill>
                  <a:schemeClr val="tx1"/>
                </a:solidFill>
              </a:rPr>
              <a:t>Place cards upside down.</a:t>
            </a:r>
          </a:p>
          <a:p>
            <a:pPr lvl="0">
              <a:lnSpc>
                <a:spcPct val="120000"/>
              </a:lnSpc>
            </a:pPr>
            <a:r>
              <a:rPr lang="en-AU" sz="2600" b="1" dirty="0">
                <a:solidFill>
                  <a:srgbClr val="3333FF"/>
                </a:solidFill>
              </a:rPr>
              <a:t>Turn and read the first two cards in your pack only. The remaining  cards are to be left upside down </a:t>
            </a:r>
            <a:r>
              <a:rPr lang="en-AU" sz="2800" dirty="0">
                <a:solidFill>
                  <a:schemeClr val="tx1"/>
                </a:solidFill>
              </a:rPr>
              <a:t>until the facilitator calls ‘start’, at which time your group is to turn over the next card,  read ‘Part 1’ and discuss how you would respond to the situation described on the card.</a:t>
            </a:r>
            <a:r>
              <a:rPr lang="en-AU" sz="2600" b="1" dirty="0">
                <a:solidFill>
                  <a:schemeClr val="tx1"/>
                </a:solidFill>
              </a:rPr>
              <a:t>.</a:t>
            </a:r>
          </a:p>
          <a:p>
            <a:pPr lvl="0">
              <a:lnSpc>
                <a:spcPct val="120000"/>
              </a:lnSpc>
            </a:pPr>
            <a:r>
              <a:rPr lang="en-AU" sz="2600" dirty="0">
                <a:solidFill>
                  <a:schemeClr val="tx1"/>
                </a:solidFill>
              </a:rPr>
              <a:t>At specific points in time, the facilitator will call ‘next card’ and your group will turn over the next card and discuss how you would respond to the unfolding situation described.</a:t>
            </a:r>
          </a:p>
          <a:p>
            <a:pPr lvl="0">
              <a:lnSpc>
                <a:spcPct val="120000"/>
              </a:lnSpc>
            </a:pPr>
            <a:r>
              <a:rPr lang="en-AU" sz="2600" dirty="0">
                <a:solidFill>
                  <a:schemeClr val="tx1"/>
                </a:solidFill>
              </a:rPr>
              <a:t>When responding to the scenarios, it is important to think broadly and consider more than the immediate healthcare concerns presented. Your focus should be on coordination of the emergency response, as well as prioritisation and communication. </a:t>
            </a:r>
          </a:p>
          <a:p>
            <a:pPr>
              <a:lnSpc>
                <a:spcPct val="120000"/>
              </a:lnSpc>
            </a:pPr>
            <a:r>
              <a:rPr lang="en-AU" sz="2600" b="1" dirty="0">
                <a:solidFill>
                  <a:srgbClr val="3333FF"/>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2600" dirty="0">
              <a:solidFill>
                <a:srgbClr val="3333FF"/>
              </a:solidFill>
            </a:endParaRPr>
          </a:p>
          <a:p>
            <a:pPr lvl="0">
              <a:lnSpc>
                <a:spcPct val="120000"/>
              </a:lnSpc>
            </a:pPr>
            <a:r>
              <a:rPr lang="en-AU" sz="26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80D9E810-3343-4DBA-92F6-8F3775E398AD}"/>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3838552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Debrief and Discussion</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vert="horz" lIns="91440" tIns="45720" rIns="91440" bIns="45720" rtlCol="0" anchor="t">
            <a:normAutofit/>
          </a:bodyPr>
          <a:lstStyle/>
          <a:p>
            <a:pPr>
              <a:lnSpc>
                <a:spcPct val="110000"/>
              </a:lnSpc>
            </a:pPr>
            <a:r>
              <a:rPr lang="en-AU" sz="2800" dirty="0">
                <a:solidFill>
                  <a:schemeClr val="tx1"/>
                </a:solidFill>
              </a:rPr>
              <a:t>Overall, how did you feel about the  simulation experience?</a:t>
            </a:r>
          </a:p>
          <a:p>
            <a:pPr>
              <a:lnSpc>
                <a:spcPct val="110000"/>
              </a:lnSpc>
            </a:pPr>
            <a:r>
              <a:rPr lang="en-AU" sz="2800" dirty="0">
                <a:solidFill>
                  <a:schemeClr val="tx1"/>
                </a:solidFill>
              </a:rPr>
              <a:t>Each group is to give a brief outline of their simulation scenario, two of the main challenges encountered and the strategies used to address them. </a:t>
            </a:r>
          </a:p>
          <a:p>
            <a:pPr>
              <a:lnSpc>
                <a:spcPct val="110000"/>
              </a:lnSpc>
            </a:pPr>
            <a:r>
              <a:rPr lang="en-AU" sz="2800" dirty="0">
                <a:solidFill>
                  <a:schemeClr val="tx1"/>
                </a:solidFill>
              </a:rPr>
              <a:t>What is one piece of advice that you would give to the community in your scenario to prepare for future events?</a:t>
            </a:r>
          </a:p>
          <a:p>
            <a:endParaRPr lang="en-AU" dirty="0"/>
          </a:p>
        </p:txBody>
      </p:sp>
      <p:sp>
        <p:nvSpPr>
          <p:cNvPr id="5" name="Slide Number Placeholder 4">
            <a:extLst>
              <a:ext uri="{FF2B5EF4-FFF2-40B4-BE49-F238E27FC236}">
                <a16:creationId xmlns:a16="http://schemas.microsoft.com/office/drawing/2014/main" id="{BDC6F401-C2F0-48AC-AF01-E6A0115EEFB5}"/>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90763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Debrief and Discussion</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lnSpcReduction="10000"/>
          </a:bodyPr>
          <a:lstStyle/>
          <a:p>
            <a:pPr marL="45720" indent="0">
              <a:lnSpc>
                <a:spcPct val="110000"/>
              </a:lnSpc>
              <a:buNone/>
            </a:pPr>
            <a:r>
              <a:rPr lang="en-AU" sz="2600" dirty="0">
                <a:solidFill>
                  <a:schemeClr val="tx1"/>
                </a:solidFill>
              </a:rPr>
              <a:t>As a group, discuss the simulation experiences using the ‘5S’ focus areas with reference to future planning in community and healthcare settings.</a:t>
            </a:r>
          </a:p>
          <a:p>
            <a:pPr marL="45720" indent="0">
              <a:buNone/>
            </a:pPr>
            <a:endParaRPr lang="en-AU" sz="2800" dirty="0">
              <a:solidFill>
                <a:schemeClr val="tx1"/>
              </a:solidFill>
            </a:endParaRPr>
          </a:p>
          <a:p>
            <a:pPr marL="502920" lvl="0" indent="-457200">
              <a:buFont typeface="+mj-lt"/>
              <a:buAutoNum type="arabicPeriod"/>
            </a:pPr>
            <a:r>
              <a:rPr lang="en-AU" b="1" dirty="0">
                <a:solidFill>
                  <a:schemeClr val="tx1"/>
                </a:solidFill>
              </a:rPr>
              <a:t>Staff </a:t>
            </a:r>
            <a:r>
              <a:rPr lang="en-AU" dirty="0">
                <a:solidFill>
                  <a:schemeClr val="tx1"/>
                </a:solidFill>
              </a:rPr>
              <a:t>= available personnel (healthcare and community members)</a:t>
            </a:r>
          </a:p>
          <a:p>
            <a:pPr marL="502920" lvl="0" indent="-457200">
              <a:buFont typeface="+mj-lt"/>
              <a:buAutoNum type="arabicPeriod"/>
            </a:pPr>
            <a:r>
              <a:rPr lang="en-AU" b="1" dirty="0">
                <a:solidFill>
                  <a:schemeClr val="tx1"/>
                </a:solidFill>
              </a:rPr>
              <a:t>Stuff</a:t>
            </a:r>
            <a:r>
              <a:rPr lang="en-AU" dirty="0">
                <a:solidFill>
                  <a:schemeClr val="tx1"/>
                </a:solidFill>
              </a:rPr>
              <a:t> = supplies and equipment</a:t>
            </a:r>
          </a:p>
          <a:p>
            <a:pPr marL="502920" lvl="0" indent="-457200">
              <a:buFont typeface="+mj-lt"/>
              <a:buAutoNum type="arabicPeriod"/>
            </a:pPr>
            <a:r>
              <a:rPr lang="en-AU" b="1" dirty="0">
                <a:solidFill>
                  <a:schemeClr val="tx1"/>
                </a:solidFill>
              </a:rPr>
              <a:t>Space</a:t>
            </a:r>
            <a:r>
              <a:rPr lang="en-AU" dirty="0">
                <a:solidFill>
                  <a:schemeClr val="tx1"/>
                </a:solidFill>
              </a:rPr>
              <a:t> = facilities and infrastructure</a:t>
            </a:r>
          </a:p>
          <a:p>
            <a:pPr marL="502920" lvl="0" indent="-457200">
              <a:buFont typeface="+mj-lt"/>
              <a:buAutoNum type="arabicPeriod"/>
            </a:pPr>
            <a:r>
              <a:rPr lang="en-AU" b="1" dirty="0">
                <a:solidFill>
                  <a:schemeClr val="tx1"/>
                </a:solidFill>
              </a:rPr>
              <a:t>Systems</a:t>
            </a:r>
            <a:r>
              <a:rPr lang="en-AU" dirty="0">
                <a:solidFill>
                  <a:schemeClr val="tx1"/>
                </a:solidFill>
              </a:rPr>
              <a:t> = policies and processes (when appropriate/available)</a:t>
            </a:r>
          </a:p>
          <a:p>
            <a:pPr marL="502920" lvl="0" indent="-457200">
              <a:buFont typeface="+mj-lt"/>
              <a:buAutoNum type="arabicPeriod"/>
            </a:pPr>
            <a:r>
              <a:rPr lang="en-AU" b="1" dirty="0">
                <a:solidFill>
                  <a:schemeClr val="tx1"/>
                </a:solidFill>
              </a:rPr>
              <a:t>Security</a:t>
            </a:r>
            <a:r>
              <a:rPr lang="en-AU" dirty="0">
                <a:solidFill>
                  <a:schemeClr val="tx1"/>
                </a:solidFill>
              </a:rPr>
              <a:t> = safety and support (yours and others)</a:t>
            </a:r>
          </a:p>
          <a:p>
            <a:endParaRPr lang="en-AU" dirty="0"/>
          </a:p>
        </p:txBody>
      </p:sp>
      <p:sp>
        <p:nvSpPr>
          <p:cNvPr id="2" name="Slide Number Placeholder 1">
            <a:extLst>
              <a:ext uri="{FF2B5EF4-FFF2-40B4-BE49-F238E27FC236}">
                <a16:creationId xmlns:a16="http://schemas.microsoft.com/office/drawing/2014/main" id="{8AA9EE7F-E68E-49AC-8607-B21EFA11E67E}"/>
              </a:ext>
            </a:extLst>
          </p:cNvPr>
          <p:cNvSpPr>
            <a:spLocks noGrp="1"/>
          </p:cNvSpPr>
          <p:nvPr>
            <p:ph type="sldNum" sz="quarter" idx="12"/>
          </p:nvPr>
        </p:nvSpPr>
        <p:spPr/>
        <p:txBody>
          <a:bodyPr/>
          <a:lstStyle/>
          <a:p>
            <a:fld id="{1857A9DB-22B3-4033-8C13-70AE145F03B5}" type="slidenum">
              <a:rPr lang="en-AU" smtClean="0"/>
              <a:t>8</a:t>
            </a:fld>
            <a:endParaRPr lang="en-AU"/>
          </a:p>
        </p:txBody>
      </p:sp>
    </p:spTree>
    <p:extLst>
      <p:ext uri="{BB962C8B-B14F-4D97-AF65-F5344CB8AC3E}">
        <p14:creationId xmlns:p14="http://schemas.microsoft.com/office/powerpoint/2010/main" val="2842912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3333FF"/>
                </a:solidFill>
              </a:rPr>
              <a:t>Conclusion</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lnSpc>
                <a:spcPct val="100000"/>
              </a:lnSpc>
              <a:spcAft>
                <a:spcPts val="1800"/>
              </a:spcAft>
              <a:buNone/>
            </a:pPr>
            <a:r>
              <a:rPr lang="en-AU" dirty="0">
                <a:solidFill>
                  <a:schemeClr val="tx1"/>
                </a:solidFill>
              </a:rPr>
              <a:t>The impacts of climate change are increasingly evident across the world, resulting in more frequent and severe extreme weather events.</a:t>
            </a:r>
          </a:p>
          <a:p>
            <a:pPr marL="45720" indent="0">
              <a:lnSpc>
                <a:spcPct val="100000"/>
              </a:lnSpc>
              <a:spcAft>
                <a:spcPts val="1800"/>
              </a:spcAft>
              <a:buNone/>
            </a:pPr>
            <a:r>
              <a:rPr lang="en-AU" dirty="0">
                <a:solidFill>
                  <a:schemeClr val="tx1"/>
                </a:solidFill>
              </a:rPr>
              <a:t>Healthcare professionals are on the front lines of these crises, both professionally and personally. </a:t>
            </a:r>
          </a:p>
          <a:p>
            <a:pPr marL="45720" indent="0">
              <a:lnSpc>
                <a:spcPct val="100000"/>
              </a:lnSpc>
              <a:spcAft>
                <a:spcPts val="1800"/>
              </a:spcAft>
              <a:buNone/>
            </a:pPr>
            <a:r>
              <a:rPr lang="en-AU" dirty="0">
                <a:solidFill>
                  <a:schemeClr val="tx1"/>
                </a:solidFill>
              </a:rPr>
              <a:t>This simulation has provided an opportunity to explore healthcare professionals’ leadership, resilience, and adaptability in the face of unprecedented challenges, both in the immediate response, and in building community resilience.  </a:t>
            </a:r>
          </a:p>
          <a:p>
            <a:pPr marL="45720" indent="0">
              <a:buNone/>
            </a:pPr>
            <a:endParaRPr lang="en-AU" dirty="0"/>
          </a:p>
        </p:txBody>
      </p:sp>
      <p:sp>
        <p:nvSpPr>
          <p:cNvPr id="5" name="Slide Number Placeholder 4">
            <a:extLst>
              <a:ext uri="{FF2B5EF4-FFF2-40B4-BE49-F238E27FC236}">
                <a16:creationId xmlns:a16="http://schemas.microsoft.com/office/drawing/2014/main" id="{8BF8B561-50D0-446E-B6BB-3F87EF6B4449}"/>
              </a:ext>
            </a:extLst>
          </p:cNvPr>
          <p:cNvSpPr>
            <a:spLocks noGrp="1"/>
          </p:cNvSpPr>
          <p:nvPr>
            <p:ph type="sldNum" sz="quarter" idx="12"/>
          </p:nvPr>
        </p:nvSpPr>
        <p:spPr/>
        <p:txBody>
          <a:bodyPr/>
          <a:lstStyle/>
          <a:p>
            <a:fld id="{1857A9DB-22B3-4033-8C13-70AE145F03B5}" type="slidenum">
              <a:rPr lang="en-AU" smtClean="0"/>
              <a:t>9</a:t>
            </a:fld>
            <a:endParaRPr lang="en-AU"/>
          </a:p>
        </p:txBody>
      </p:sp>
    </p:spTree>
    <p:extLst>
      <p:ext uri="{BB962C8B-B14F-4D97-AF65-F5344CB8AC3E}">
        <p14:creationId xmlns:p14="http://schemas.microsoft.com/office/powerpoint/2010/main" val="226482314"/>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2C936A-6C2D-4D08-96A5-226438C7E6C5}">
  <ds:schemaRefs>
    <ds:schemaRef ds:uri="11f176b0-f8a0-49ff-9b4f-0335b85fcd29"/>
    <ds:schemaRef ds:uri="http://purl.org/dc/elements/1.1/"/>
    <ds:schemaRef ds:uri="http://www.w3.org/XML/1998/namespace"/>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b87dfbdf-65fc-4b16-b132-3436c9e9ed42"/>
    <ds:schemaRef ds:uri="http://schemas.microsoft.com/office/2006/metadata/properties"/>
  </ds:schemaRefs>
</ds:datastoreItem>
</file>

<file path=customXml/itemProps2.xml><?xml version="1.0" encoding="utf-8"?>
<ds:datastoreItem xmlns:ds="http://schemas.openxmlformats.org/officeDocument/2006/customXml" ds:itemID="{C83F20FE-A12E-4C2D-A646-6FD6EF71F189}">
  <ds:schemaRefs>
    <ds:schemaRef ds:uri="http://schemas.microsoft.com/sharepoint/v3/contenttype/forms"/>
  </ds:schemaRefs>
</ds:datastoreItem>
</file>

<file path=customXml/itemProps3.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2127</TotalTime>
  <Words>971</Words>
  <Application>Microsoft Office PowerPoint</Application>
  <PresentationFormat>Widescreen</PresentationFormat>
  <Paragraphs>67</Paragraphs>
  <Slides>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Corbel</vt:lpstr>
      <vt:lpstr>Basis</vt:lpstr>
      <vt:lpstr>PowerPoint Presentation</vt:lpstr>
      <vt:lpstr>Acknowledgement</vt:lpstr>
      <vt:lpstr>Background</vt:lpstr>
      <vt:lpstr>Background</vt:lpstr>
      <vt:lpstr>Learning Outcomes</vt:lpstr>
      <vt:lpstr>Instructions for learners</vt:lpstr>
      <vt:lpstr>Debrief and Discussion</vt:lpstr>
      <vt:lpstr>Debrief and Discussion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23</cp:revision>
  <dcterms:created xsi:type="dcterms:W3CDTF">2024-07-28T04:38:56Z</dcterms:created>
  <dcterms:modified xsi:type="dcterms:W3CDTF">2026-05-25T07:39:28Z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2024-08-12T01:37:55Z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6b2a5526-f14b-4cf4-ba75-65104ffd98f3</vt:lpwstr>
  </property>
  <property fmtid="{D5CDD505-2E9C-101B-9397-08002B2CF9AE}" pid="9" name="MSIP_Label_51a6c3db-1667-4f49-995a-8b9973972958_ContentBits">
    <vt:lpwstr>0</vt:lpwstr>
  </property>
</Properties>
</file>